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3BADE5-F0B0-4468-B528-0DE61664FA94}" type="datetimeFigureOut">
              <a:rPr lang="es-ES_tradnl" smtClean="0"/>
              <a:t>03/05/2015</a:t>
            </a:fld>
            <a:endParaRPr lang="es-ES_trad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61932F-DA8A-4E9C-9A18-2E15335349B2}" type="slidenum">
              <a:rPr lang="es-ES_tradnl" smtClean="0"/>
              <a:t>‹Nº›</a:t>
            </a:fld>
            <a:endParaRPr lang="es-ES_trad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7cFDznqe1q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youtube.com/watch?v=DyGIpBgMD_o" TargetMode="Externa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3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ing.com/videos/search?q=almaden+mineria&amp;qs=n&amp;form=QBVR&amp;pq=almaden+mineri&amp;sc=0-12&amp;sp=-1&amp;sk=" TargetMode="Externa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ing.com/videos/search?q=alimentos+castilla+la+mancha&amp;qs=n&amp;form=QBVR&amp;pq=alimentos+castilla+la+mancha&amp;sc=0-13&amp;sp=-1&amp;sk=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65459" y="2123570"/>
            <a:ext cx="6400800" cy="1896616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EL TRABAJO EN </a:t>
            </a:r>
          </a:p>
          <a:p>
            <a:r>
              <a:rPr lang="es-ES" sz="3600" b="1" dirty="0" smtClean="0"/>
              <a:t>Castilla la Mancha</a:t>
            </a:r>
            <a:endParaRPr lang="es-ES_tradnl" sz="3600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4074">
            <a:off x="388593" y="2539174"/>
            <a:ext cx="4014171" cy="312500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92984"/>
            <a:ext cx="3661715" cy="316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25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16632"/>
            <a:ext cx="8712968" cy="6336704"/>
          </a:xfrm>
        </p:spPr>
        <p:txBody>
          <a:bodyPr>
            <a:normAutofit/>
          </a:bodyPr>
          <a:lstStyle/>
          <a:p>
            <a:r>
              <a:rPr lang="es-ES_tradnl" dirty="0"/>
              <a:t>Localización de las industrias en Castilla-La </a:t>
            </a:r>
            <a:r>
              <a:rPr lang="es-ES_tradnl" dirty="0" smtClean="0"/>
              <a:t>Mancha</a:t>
            </a:r>
          </a:p>
          <a:p>
            <a:endParaRPr lang="es-ES_tradnl" dirty="0"/>
          </a:p>
          <a:p>
            <a:r>
              <a:rPr lang="es-ES_tradnl" dirty="0"/>
              <a:t>-En Albacete: destacan como centros industriales: la capital, Almansa, Villarrobledo y Hellín.</a:t>
            </a:r>
          </a:p>
          <a:p>
            <a:r>
              <a:rPr lang="es-ES_tradnl" dirty="0"/>
              <a:t>-En Ciudad Real: Puertollano, Alcázar de San Juan, Manzanares, Valdepeñas y la capital.</a:t>
            </a:r>
          </a:p>
          <a:p>
            <a:r>
              <a:rPr lang="es-ES_tradnl" dirty="0"/>
              <a:t>-En Cuenca: la capital y Tarancón.</a:t>
            </a:r>
          </a:p>
          <a:p>
            <a:r>
              <a:rPr lang="es-ES_tradnl" dirty="0"/>
              <a:t>-En Guadalajara: la capital y Azuqueca de Henares.</a:t>
            </a:r>
          </a:p>
          <a:p>
            <a:r>
              <a:rPr lang="es-ES_tradnl" dirty="0"/>
              <a:t>-En Toledo: Talavera de la Reina, la capital y Torrijos, Illescas, Villacañas, Sonseca y Ocaña.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9678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82" y="0"/>
            <a:ext cx="72598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7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47223"/>
            <a:ext cx="8229600" cy="3541817"/>
          </a:xfrm>
        </p:spPr>
        <p:txBody>
          <a:bodyPr>
            <a:normAutofit/>
          </a:bodyPr>
          <a:lstStyle/>
          <a:p>
            <a:r>
              <a:rPr lang="es-ES" sz="1600" dirty="0" smtClean="0"/>
              <a:t>La Población Activa: la conforman las personas que están en edad de trabajar.</a:t>
            </a:r>
          </a:p>
          <a:p>
            <a:r>
              <a:rPr lang="es-ES" sz="1600" dirty="0" smtClean="0"/>
              <a:t>Se llaman actividades económicas los trabajos que proporcionan productos y servicios a través de distintas empresas.</a:t>
            </a:r>
          </a:p>
          <a:p>
            <a:r>
              <a:rPr lang="es-ES" sz="1600" dirty="0" smtClean="0"/>
              <a:t>Se clasifican en tres sectores económicos: </a:t>
            </a:r>
          </a:p>
          <a:p>
            <a:pPr lvl="1"/>
            <a:r>
              <a:rPr lang="es-ES" sz="1600" dirty="0" smtClean="0"/>
              <a:t>Sector Primario que obtienen los productos directamente de la naturaleza: agricultura, ganadería, pesca y minería.</a:t>
            </a:r>
          </a:p>
          <a:p>
            <a:pPr lvl="1"/>
            <a:r>
              <a:rPr lang="es-ES" sz="1600" dirty="0" smtClean="0"/>
              <a:t> Sector Secundario: actividades que transforman la materia prima en productos elaborados: la industria y la construcción.</a:t>
            </a:r>
          </a:p>
          <a:p>
            <a:pPr lvl="1"/>
            <a:r>
              <a:rPr lang="es-ES" sz="1600" dirty="0" smtClean="0"/>
              <a:t>Sector Terciario o Servicios: son las actividades que componen servicios: comercio, turismo, sanidad, educación etc</a:t>
            </a:r>
            <a:r>
              <a:rPr lang="es-ES" dirty="0" smtClean="0"/>
              <a:t>…</a:t>
            </a:r>
            <a:endParaRPr lang="es-ES_tradnl" dirty="0"/>
          </a:p>
        </p:txBody>
      </p:sp>
      <p:pic>
        <p:nvPicPr>
          <p:cNvPr id="2" name="1 Imagen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717032"/>
            <a:ext cx="1651248" cy="165124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140968"/>
            <a:ext cx="5616624" cy="29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7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1"/>
            <a:ext cx="4311922" cy="431192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80928"/>
            <a:ext cx="5001344" cy="438107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178" y="188641"/>
            <a:ext cx="4122822" cy="3733006"/>
          </a:xfrm>
          <a:prstGeom prst="rect">
            <a:avLst/>
          </a:prstGeom>
        </p:spPr>
      </p:pic>
      <p:pic>
        <p:nvPicPr>
          <p:cNvPr id="7" name="6 Imagen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9216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2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65240" y="188640"/>
            <a:ext cx="4707160" cy="43431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La agricultura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76672"/>
            <a:ext cx="6120680" cy="2861672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Cultivos de Secano: </a:t>
            </a:r>
          </a:p>
          <a:p>
            <a:pPr lvl="1"/>
            <a:r>
              <a:rPr lang="es-ES" dirty="0" smtClean="0"/>
              <a:t>Cereales (cebada y trigo) en todas las provincias.</a:t>
            </a:r>
          </a:p>
          <a:p>
            <a:pPr lvl="1"/>
            <a:r>
              <a:rPr lang="es-ES" dirty="0" smtClean="0"/>
              <a:t>Vid y Olivo en Toledo y Ciudad Real.</a:t>
            </a:r>
          </a:p>
          <a:p>
            <a:pPr lvl="1"/>
            <a:r>
              <a:rPr lang="es-ES" dirty="0" smtClean="0"/>
              <a:t>Almendros en Albacete.</a:t>
            </a:r>
          </a:p>
          <a:p>
            <a:pPr lvl="1"/>
            <a:r>
              <a:rPr lang="es-ES" dirty="0" smtClean="0"/>
              <a:t>Ajo en Cuenca.</a:t>
            </a:r>
          </a:p>
          <a:p>
            <a:pPr lvl="1"/>
            <a:r>
              <a:rPr lang="es-ES" dirty="0" smtClean="0"/>
              <a:t>Lentejas en Toledo</a:t>
            </a:r>
          </a:p>
          <a:p>
            <a:pPr marL="457200" lvl="1" indent="0">
              <a:buNone/>
            </a:pPr>
            <a:endParaRPr lang="es-ES_tradnl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3069704" cy="205560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56992"/>
            <a:ext cx="2842727" cy="207621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42030"/>
            <a:ext cx="2327920" cy="174594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836310"/>
            <a:ext cx="2847975" cy="16002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329" y="4400808"/>
            <a:ext cx="2966671" cy="222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0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3312368"/>
          </a:xfrm>
        </p:spPr>
        <p:txBody>
          <a:bodyPr/>
          <a:lstStyle/>
          <a:p>
            <a:pPr marL="0" indent="0">
              <a:buNone/>
            </a:pPr>
            <a:r>
              <a:rPr lang="es-ES_tradnl" dirty="0"/>
              <a:t>Cultivos de regadío</a:t>
            </a:r>
          </a:p>
          <a:p>
            <a:r>
              <a:rPr lang="es-ES_tradnl" dirty="0" smtClean="0"/>
              <a:t>Las </a:t>
            </a:r>
            <a:r>
              <a:rPr lang="es-ES_tradnl" dirty="0"/>
              <a:t>hortalizas como las cebollas y pimientos, el maíz en provincias de Albacete y Toledo.</a:t>
            </a:r>
          </a:p>
          <a:p>
            <a:r>
              <a:rPr lang="es-ES_tradnl" dirty="0" smtClean="0"/>
              <a:t>Los </a:t>
            </a:r>
            <a:r>
              <a:rPr lang="es-ES_tradnl" dirty="0"/>
              <a:t>melones en Ciudad Real.</a:t>
            </a:r>
          </a:p>
          <a:p>
            <a:r>
              <a:rPr lang="es-ES_tradnl" dirty="0" smtClean="0"/>
              <a:t>Los </a:t>
            </a:r>
            <a:r>
              <a:rPr lang="es-ES_tradnl" dirty="0"/>
              <a:t>champiñones en Cuenca y Albacete.</a:t>
            </a:r>
          </a:p>
          <a:p>
            <a:r>
              <a:rPr lang="es-ES_tradnl" dirty="0"/>
              <a:t>Los cultivos más abundantes de Castilla- La Mancha son los de secano.</a:t>
            </a:r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8999"/>
            <a:ext cx="2571750" cy="178117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636" y="3501008"/>
            <a:ext cx="2133600" cy="214312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501008"/>
            <a:ext cx="2054002" cy="198064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236442"/>
            <a:ext cx="2533278" cy="151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16632"/>
            <a:ext cx="8712968" cy="33843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/>
              <a:t>GANADERÍA</a:t>
            </a:r>
            <a:endParaRPr lang="es-ES_tradnl" dirty="0"/>
          </a:p>
          <a:p>
            <a:r>
              <a:rPr lang="es-ES" dirty="0" smtClean="0"/>
              <a:t>Ganado </a:t>
            </a:r>
            <a:r>
              <a:rPr lang="es-ES" dirty="0"/>
              <a:t>ovino: corderos y ovejas, muy abundante en Castilla-La Mancha. De ellos obtenemos:</a:t>
            </a:r>
            <a:endParaRPr lang="es-ES_tradnl" dirty="0"/>
          </a:p>
          <a:p>
            <a:pPr lvl="1"/>
            <a:r>
              <a:rPr lang="es-ES" dirty="0"/>
              <a:t>Leche, cuero, </a:t>
            </a:r>
            <a:r>
              <a:rPr lang="es-ES" dirty="0" smtClean="0"/>
              <a:t>carne </a:t>
            </a:r>
            <a:r>
              <a:rPr lang="es-ES" dirty="0"/>
              <a:t>y lana.</a:t>
            </a:r>
            <a:endParaRPr lang="es-ES_tradnl" dirty="0"/>
          </a:p>
          <a:p>
            <a:r>
              <a:rPr lang="es-ES" dirty="0" smtClean="0"/>
              <a:t>Ganado </a:t>
            </a:r>
            <a:r>
              <a:rPr lang="es-ES" dirty="0"/>
              <a:t>porcino: cerdos y lechones, de los que obtenemos carne.  Destaca en provincia de Toledo.</a:t>
            </a:r>
            <a:endParaRPr lang="es-ES_tradnl" dirty="0"/>
          </a:p>
          <a:p>
            <a:r>
              <a:rPr lang="es-ES" dirty="0" smtClean="0"/>
              <a:t>Ganado </a:t>
            </a:r>
            <a:r>
              <a:rPr lang="es-ES" dirty="0"/>
              <a:t>caprino formado por cabras.</a:t>
            </a:r>
            <a:endParaRPr lang="es-ES_tradnl" dirty="0"/>
          </a:p>
          <a:p>
            <a:r>
              <a:rPr lang="es-ES" dirty="0" smtClean="0"/>
              <a:t>Ganado </a:t>
            </a:r>
            <a:r>
              <a:rPr lang="es-ES" dirty="0"/>
              <a:t>bovino: vacas, toros o bueyes.</a:t>
            </a:r>
            <a:endParaRPr lang="es-ES_tradnl" dirty="0"/>
          </a:p>
          <a:p>
            <a:r>
              <a:rPr lang="es-ES" dirty="0"/>
              <a:t>En Guadalajara y Toledo hay muchas granjas avícolas donde se crían gallinas, pollos y pavos.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36180"/>
            <a:ext cx="2605408" cy="275711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36" y="3353554"/>
            <a:ext cx="3286126" cy="236696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62" y="3353554"/>
            <a:ext cx="2605410" cy="295576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941168"/>
            <a:ext cx="288032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6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324036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" dirty="0"/>
              <a:t>Otras actividades del sector primario</a:t>
            </a:r>
            <a:endParaRPr lang="es-ES_tradnl" dirty="0"/>
          </a:p>
          <a:p>
            <a:r>
              <a:rPr lang="es-ES" dirty="0" smtClean="0"/>
              <a:t>La </a:t>
            </a:r>
            <a:r>
              <a:rPr lang="es-ES" dirty="0"/>
              <a:t>minería: extraer minerales y rocas. Numerosas canteras y minas hay</a:t>
            </a:r>
            <a:r>
              <a:rPr lang="es-ES_tradnl" dirty="0"/>
              <a:t> en Castilla-La Mancha.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pesca: capturar peces.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silvicultura: aprovechamiento de los árboles de los bosques para obtener madera y resina.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apicultura: es el cuidado de las abejas para obtener productos como miel y cera. Destaca en La Alcarria (Guadalajara).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piscicultura: cría de peces en estanques artificiales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56992"/>
            <a:ext cx="3569108" cy="252811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249" y="3326129"/>
            <a:ext cx="4079227" cy="202882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621051"/>
            <a:ext cx="2477260" cy="1857945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294" y="4414083"/>
            <a:ext cx="3267910" cy="2255277"/>
          </a:xfrm>
          <a:prstGeom prst="rect">
            <a:avLst/>
          </a:prstGeom>
        </p:spPr>
      </p:pic>
      <p:pic>
        <p:nvPicPr>
          <p:cNvPr id="8" name="7 Imagen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933494"/>
            <a:ext cx="787152" cy="7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8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82" y="0"/>
            <a:ext cx="9011314" cy="65973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/>
              <a:t>Industria </a:t>
            </a:r>
            <a:r>
              <a:rPr lang="es-ES_tradnl" dirty="0"/>
              <a:t>alimentaria: </a:t>
            </a:r>
            <a:endParaRPr lang="es-ES_tradnl" dirty="0" smtClean="0"/>
          </a:p>
          <a:p>
            <a:pPr marL="0" indent="0">
              <a:buNone/>
            </a:pPr>
            <a:endParaRPr lang="es-ES_tradnl" dirty="0"/>
          </a:p>
          <a:p>
            <a:r>
              <a:rPr lang="es-ES_tradnl" dirty="0"/>
              <a:t>Es la más importante en la Comunidad.</a:t>
            </a:r>
          </a:p>
          <a:p>
            <a:r>
              <a:rPr lang="es-ES_tradnl" dirty="0" smtClean="0"/>
              <a:t>Consiste </a:t>
            </a:r>
            <a:r>
              <a:rPr lang="es-ES_tradnl" dirty="0"/>
              <a:t>en elaborar y conservar productos alimentarios.</a:t>
            </a:r>
          </a:p>
          <a:p>
            <a:r>
              <a:rPr lang="es-ES_tradnl" dirty="0" smtClean="0"/>
              <a:t>Unas </a:t>
            </a:r>
            <a:r>
              <a:rPr lang="es-ES_tradnl" dirty="0"/>
              <a:t>industrias  trabajan con </a:t>
            </a:r>
            <a:r>
              <a:rPr lang="es-ES_tradnl" dirty="0" smtClean="0"/>
              <a:t>productos </a:t>
            </a:r>
            <a:r>
              <a:rPr lang="es-ES_tradnl" dirty="0"/>
              <a:t>agrícolas como el envasado de aceitunas o elaboración de vinos  y otras con productos ganaderos como la elaboración de embutidos y quesos.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producción energética:  muy destacable en toda la Comunidad.</a:t>
            </a:r>
          </a:p>
          <a:p>
            <a:r>
              <a:rPr lang="es-ES_tradnl" dirty="0"/>
              <a:t>Genera energía eléctrica a partir del petróleo, del  carbón, del uranio, del agua en embalses, del viento y del sol.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industria química:  A destacar la industria del  refinado del petróleo localizada en Puerto Llano de Ciudad Real.</a:t>
            </a:r>
          </a:p>
          <a:p>
            <a:r>
              <a:rPr lang="es-ES_tradnl" dirty="0"/>
              <a:t>Otras industrias: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industria de materiales de construcción:</a:t>
            </a:r>
          </a:p>
          <a:p>
            <a:r>
              <a:rPr lang="es-ES_tradnl" dirty="0"/>
              <a:t>Consistente en elaborar ladrillos, cementos hormigón a partir de arcilla, arena piedras.</a:t>
            </a:r>
          </a:p>
          <a:p>
            <a:r>
              <a:rPr lang="es-ES_tradnl" dirty="0" smtClean="0"/>
              <a:t>Industrias </a:t>
            </a:r>
            <a:r>
              <a:rPr lang="es-ES_tradnl" dirty="0"/>
              <a:t>de muebles, de textil, de calzado, de productos </a:t>
            </a:r>
            <a:r>
              <a:rPr lang="es-ES_tradnl" dirty="0" smtClean="0"/>
              <a:t>metalúrgicos…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4" name="3 Imagen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60648"/>
            <a:ext cx="958552" cy="95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5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552950" cy="2571750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2857500" cy="2143125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324944" cy="290394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140968"/>
            <a:ext cx="3698751" cy="246133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421016"/>
            <a:ext cx="3150096" cy="2362572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93573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3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571</Words>
  <Application>Microsoft Office PowerPoint</Application>
  <PresentationFormat>Presentación en pantalla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Presentación de PowerPoint</vt:lpstr>
      <vt:lpstr>Presentación de PowerPoint</vt:lpstr>
      <vt:lpstr>Presentación de PowerPoint</vt:lpstr>
      <vt:lpstr>La agricultura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 garcia</dc:creator>
  <cp:lastModifiedBy>familia garcia</cp:lastModifiedBy>
  <cp:revision>10</cp:revision>
  <dcterms:created xsi:type="dcterms:W3CDTF">2015-04-19T20:29:27Z</dcterms:created>
  <dcterms:modified xsi:type="dcterms:W3CDTF">2015-05-03T20:17:54Z</dcterms:modified>
</cp:coreProperties>
</file>